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2" r:id="rId4"/>
    <p:sldId id="258" r:id="rId5"/>
    <p:sldId id="259" r:id="rId6"/>
    <p:sldId id="260" r:id="rId7"/>
    <p:sldId id="261" r:id="rId8"/>
    <p:sldId id="262" r:id="rId9"/>
    <p:sldId id="266" r:id="rId10"/>
    <p:sldId id="265" r:id="rId11"/>
    <p:sldId id="267" r:id="rId12"/>
    <p:sldId id="268" r:id="rId13"/>
    <p:sldId id="269" r:id="rId14"/>
    <p:sldId id="270" r:id="rId15"/>
    <p:sldId id="272" r:id="rId16"/>
    <p:sldId id="278" r:id="rId17"/>
    <p:sldId id="274" r:id="rId18"/>
    <p:sldId id="275" r:id="rId19"/>
    <p:sldId id="276" r:id="rId20"/>
    <p:sldId id="271" r:id="rId21"/>
    <p:sldId id="277" r:id="rId22"/>
    <p:sldId id="279" r:id="rId23"/>
    <p:sldId id="280" r:id="rId24"/>
    <p:sldId id="281" r:id="rId25"/>
    <p:sldId id="283" r:id="rId26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0" y="-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t-E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2074FB8-EBDB-4AA4-999C-7E4764ADAC2D}" type="datetimeFigureOut">
              <a:rPr lang="et-EE" smtClean="0"/>
              <a:pPr/>
              <a:t>17.11.2012</a:t>
            </a:fld>
            <a:endParaRPr lang="et-E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t-E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2023DC0-B244-4601-9BE3-CFF7EFE511F0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t-EE" dirty="0" smtClean="0"/>
              <a:t>COULD YOU TRANSCRIBE THE WORD, PLEASE.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/>
              <a:t>Eha Mängel</a:t>
            </a:r>
          </a:p>
          <a:p>
            <a:r>
              <a:rPr lang="et-EE" dirty="0" smtClean="0"/>
              <a:t>Tallinn University Language Centre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t-EE" dirty="0" smtClean="0"/>
              <a:t>Short vowels: </a:t>
            </a:r>
            <a:r>
              <a:rPr lang="et-EE" dirty="0" smtClean="0">
                <a:latin typeface="Lucida Sans Unicode"/>
                <a:cs typeface="Lucida Sans Unicode"/>
              </a:rPr>
              <a:t>ɪ, e, æ, ʌ, ɒ, ʊ, ə, (i, u)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r>
              <a:rPr lang="et-EE" dirty="0" smtClean="0">
                <a:latin typeface="Lucida Sans Unicode"/>
                <a:cs typeface="Lucida Sans Unicode"/>
              </a:rPr>
              <a:t>Long vowels: i:, ɑ:, ɔ:, u:, ɜ: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r>
              <a:rPr lang="et-EE" dirty="0" smtClean="0">
                <a:latin typeface="Lucida Sans Unicode"/>
                <a:cs typeface="Lucida Sans Unicode"/>
              </a:rPr>
              <a:t>Diphthongs: eɪ, aɪ, ɔɪ, əʊ, aʊ, ɪə, eə, (ʊə)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r>
              <a:rPr lang="et-EE" dirty="0" smtClean="0">
                <a:latin typeface="Lucida Sans Unicode"/>
                <a:cs typeface="Lucida Sans Unicode"/>
              </a:rPr>
              <a:t>Consonants </a:t>
            </a:r>
          </a:p>
          <a:p>
            <a:r>
              <a:rPr lang="et-EE" sz="2800" dirty="0" smtClean="0">
                <a:latin typeface="Lucida Sans Unicode"/>
                <a:cs typeface="Lucida Sans Unicode"/>
              </a:rPr>
              <a:t>(voiceless):</a:t>
            </a:r>
            <a:r>
              <a:rPr lang="et-EE" dirty="0" smtClean="0">
                <a:latin typeface="Lucida Sans Unicode"/>
                <a:cs typeface="Lucida Sans Unicode"/>
              </a:rPr>
              <a:t> k, p, t, s, ʃ, f, </a:t>
            </a:r>
            <a:r>
              <a:rPr lang="el-GR" dirty="0" smtClean="0">
                <a:latin typeface="Lucida Sans Unicode"/>
                <a:cs typeface="Lucida Sans Unicode"/>
              </a:rPr>
              <a:t>θ</a:t>
            </a:r>
            <a:r>
              <a:rPr lang="et-EE" dirty="0" smtClean="0">
                <a:latin typeface="Lucida Sans Unicode"/>
                <a:cs typeface="Lucida Sans Unicode"/>
              </a:rPr>
              <a:t>, ʧ 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r>
              <a:rPr lang="et-EE" dirty="0" smtClean="0">
                <a:latin typeface="Lucida Sans Unicode"/>
                <a:cs typeface="Lucida Sans Unicode"/>
              </a:rPr>
              <a:t>(voiced): g, b, d, z, ʒ, v, ð, ʤ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 j, w, m, n, ŋ, l, r, h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Transcription signs 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1 No connection between the signs</a:t>
            </a:r>
          </a:p>
          <a:p>
            <a:endParaRPr lang="et-EE" dirty="0" smtClean="0"/>
          </a:p>
          <a:p>
            <a:r>
              <a:rPr lang="et-EE" dirty="0" smtClean="0"/>
              <a:t>2 No capital signs</a:t>
            </a:r>
          </a:p>
          <a:p>
            <a:endParaRPr lang="et-EE" dirty="0" smtClean="0"/>
          </a:p>
          <a:p>
            <a:r>
              <a:rPr lang="et-EE" dirty="0" smtClean="0"/>
              <a:t>3 No double consonants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Three NOs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The ghost of ancient sights haunts the lonely stroller</a:t>
            </a:r>
          </a:p>
          <a:p>
            <a:endParaRPr lang="et-EE" dirty="0" smtClean="0"/>
          </a:p>
          <a:p>
            <a:r>
              <a:rPr lang="et-EE" dirty="0" smtClean="0"/>
              <a:t>ð</a:t>
            </a:r>
            <a:r>
              <a:rPr lang="et-EE" dirty="0" smtClean="0">
                <a:latin typeface="Lucida Sans Unicode"/>
                <a:cs typeface="Lucida Sans Unicode"/>
              </a:rPr>
              <a:t>ə gəʊst əv eɪnʃənt saɪts hɔ:nts ðə ləʊnli strəʊlə</a:t>
            </a:r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 smtClean="0"/>
              <a:t>Vowels</a:t>
            </a:r>
          </a:p>
          <a:p>
            <a:r>
              <a:rPr lang="et-EE" dirty="0" smtClean="0"/>
              <a:t>/</a:t>
            </a:r>
            <a:r>
              <a:rPr lang="et-EE" dirty="0" smtClean="0">
                <a:latin typeface="Lucida Sans Unicode"/>
                <a:cs typeface="Lucida Sans Unicode"/>
              </a:rPr>
              <a:t>ɪ/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women</a:t>
            </a:r>
          </a:p>
          <a:p>
            <a:r>
              <a:rPr lang="et-EE" dirty="0" smtClean="0"/>
              <a:t>/w</a:t>
            </a:r>
            <a:r>
              <a:rPr lang="et-EE" dirty="0" smtClean="0">
                <a:latin typeface="Lucida Sans Unicode"/>
                <a:cs typeface="Lucida Sans Unicode"/>
              </a:rPr>
              <a:t>ɪmɪn/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busy</a:t>
            </a:r>
          </a:p>
          <a:p>
            <a:r>
              <a:rPr lang="et-EE" dirty="0" smtClean="0"/>
              <a:t>/b</a:t>
            </a:r>
            <a:r>
              <a:rPr lang="et-EE" dirty="0" smtClean="0">
                <a:latin typeface="Lucida Sans Unicode"/>
                <a:cs typeface="Lucida Sans Unicode"/>
              </a:rPr>
              <a:t>ɪzi/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 /e/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bury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/beri/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says/said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/sez/ /sed/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et-EE" dirty="0" smtClean="0"/>
              <a:t>Often occurring mistakes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breath</a:t>
            </a:r>
          </a:p>
          <a:p>
            <a:r>
              <a:rPr lang="et-EE" dirty="0" smtClean="0"/>
              <a:t>/bre</a:t>
            </a:r>
            <a:r>
              <a:rPr lang="el-GR" dirty="0" smtClean="0">
                <a:latin typeface="Lucida Sans Unicode"/>
                <a:cs typeface="Lucida Sans Unicode"/>
              </a:rPr>
              <a:t>θ</a:t>
            </a:r>
            <a:r>
              <a:rPr lang="et-EE" dirty="0" smtClean="0">
                <a:latin typeface="Lucida Sans Unicode"/>
                <a:cs typeface="Lucida Sans Unicode"/>
              </a:rPr>
              <a:t>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BUT: to breathe /bri:ð/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leisure</a:t>
            </a:r>
          </a:p>
          <a:p>
            <a:r>
              <a:rPr lang="et-EE" dirty="0" smtClean="0"/>
              <a:t>/le</a:t>
            </a:r>
            <a:r>
              <a:rPr lang="et-EE" dirty="0" smtClean="0">
                <a:latin typeface="Lucida Sans Unicode"/>
                <a:cs typeface="Lucida Sans Unicode"/>
              </a:rPr>
              <a:t>ʒə/ US /li:ʒə/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jeopardy</a:t>
            </a:r>
          </a:p>
          <a:p>
            <a:r>
              <a:rPr lang="et-EE" dirty="0" smtClean="0"/>
              <a:t>/</a:t>
            </a:r>
            <a:r>
              <a:rPr lang="et-EE" dirty="0" smtClean="0">
                <a:latin typeface="Lucida Sans Unicode"/>
                <a:cs typeface="Lucida Sans Unicode"/>
              </a:rPr>
              <a:t>ʤepədi</a:t>
            </a:r>
            <a:r>
              <a:rPr lang="et-EE" dirty="0" smtClean="0"/>
              <a:t>/</a:t>
            </a:r>
          </a:p>
          <a:p>
            <a:r>
              <a:rPr lang="et-EE" dirty="0" smtClean="0"/>
              <a:t>heifer</a:t>
            </a:r>
          </a:p>
          <a:p>
            <a:r>
              <a:rPr lang="et-EE" dirty="0" smtClean="0"/>
              <a:t>/hef</a:t>
            </a:r>
            <a:r>
              <a:rPr lang="et-EE" dirty="0" smtClean="0">
                <a:latin typeface="Lucida Sans Unicode"/>
                <a:cs typeface="Lucida Sans Unicode"/>
              </a:rPr>
              <a:t>ə/</a:t>
            </a:r>
            <a:endParaRPr lang="et-EE" dirty="0" smtClean="0"/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 smtClean="0"/>
              <a:t>/</a:t>
            </a:r>
            <a:r>
              <a:rPr lang="et-EE" dirty="0" smtClean="0">
                <a:latin typeface="Lucida Sans Unicode"/>
                <a:cs typeface="Lucida Sans Unicode"/>
              </a:rPr>
              <a:t>ʌ/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blood / flood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/blʌd/   /flʌd/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onion</a:t>
            </a:r>
          </a:p>
          <a:p>
            <a:r>
              <a:rPr lang="et-EE" dirty="0" smtClean="0"/>
              <a:t>/</a:t>
            </a:r>
            <a:r>
              <a:rPr lang="et-EE" dirty="0" smtClean="0">
                <a:latin typeface="Lucida Sans Unicode"/>
                <a:cs typeface="Lucida Sans Unicode"/>
              </a:rPr>
              <a:t>ʌnjən/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among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/ə’mʌŋ/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ton / won</a:t>
            </a:r>
          </a:p>
          <a:p>
            <a:r>
              <a:rPr lang="et-EE" dirty="0" smtClean="0"/>
              <a:t>/t</a:t>
            </a:r>
            <a:r>
              <a:rPr lang="et-EE" dirty="0" smtClean="0">
                <a:latin typeface="Lucida Sans Unicode"/>
                <a:cs typeface="Lucida Sans Unicode"/>
              </a:rPr>
              <a:t>ʌn/ /wʌn/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southern</a:t>
            </a:r>
          </a:p>
          <a:p>
            <a:r>
              <a:rPr lang="et-EE" dirty="0" smtClean="0"/>
              <a:t>/s</a:t>
            </a:r>
            <a:r>
              <a:rPr lang="et-EE" dirty="0" smtClean="0">
                <a:latin typeface="Lucida Sans Unicode"/>
                <a:cs typeface="Lucida Sans Unicode"/>
              </a:rPr>
              <a:t>ʌð(ə)n/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 smtClean="0"/>
              <a:t>twopence</a:t>
            </a:r>
          </a:p>
          <a:p>
            <a:r>
              <a:rPr lang="et-EE" dirty="0" smtClean="0"/>
              <a:t>/t</a:t>
            </a:r>
            <a:r>
              <a:rPr lang="et-EE" dirty="0" smtClean="0">
                <a:latin typeface="Lucida Sans Unicode"/>
                <a:cs typeface="Lucida Sans Unicode"/>
              </a:rPr>
              <a:t>ʌpən(t)s/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threepence</a:t>
            </a:r>
          </a:p>
          <a:p>
            <a:r>
              <a:rPr lang="et-EE" dirty="0" smtClean="0"/>
              <a:t>/</a:t>
            </a:r>
            <a:r>
              <a:rPr lang="el-GR" dirty="0" smtClean="0">
                <a:latin typeface="Lucida Sans Unicode"/>
                <a:cs typeface="Lucida Sans Unicode"/>
              </a:rPr>
              <a:t>θ</a:t>
            </a:r>
            <a:r>
              <a:rPr lang="et-EE" dirty="0" smtClean="0">
                <a:latin typeface="Lucida Sans Unicode"/>
                <a:cs typeface="Lucida Sans Unicode"/>
              </a:rPr>
              <a:t>rʌpən(t)s/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 ɑ: 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clerk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/klɑ:k/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sergeant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/sɑ:ʤənt/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aunt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/ɑ:nt/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t-EE" dirty="0" smtClean="0"/>
              <a:t>/ɒ/</a:t>
            </a:r>
          </a:p>
          <a:p>
            <a:r>
              <a:rPr lang="et-EE" dirty="0" smtClean="0"/>
              <a:t>knowledge</a:t>
            </a:r>
          </a:p>
          <a:p>
            <a:r>
              <a:rPr lang="et-EE" dirty="0" smtClean="0"/>
              <a:t>/nɒl</a:t>
            </a:r>
            <a:r>
              <a:rPr lang="et-EE" dirty="0" smtClean="0">
                <a:cs typeface="Lucida Sans Unicode"/>
              </a:rPr>
              <a:t>ɪʤ/  </a:t>
            </a:r>
            <a:r>
              <a:rPr lang="et-EE" dirty="0" smtClean="0"/>
              <a:t>/nɒl</a:t>
            </a:r>
            <a:r>
              <a:rPr lang="et-EE" dirty="0" smtClean="0">
                <a:cs typeface="Lucida Sans Unicode"/>
              </a:rPr>
              <a:t>əʤ/</a:t>
            </a:r>
          </a:p>
          <a:p>
            <a:r>
              <a:rPr lang="et-EE" dirty="0" smtClean="0">
                <a:cs typeface="Lucida Sans Unicode"/>
              </a:rPr>
              <a:t>bureaucracy</a:t>
            </a:r>
          </a:p>
          <a:p>
            <a:r>
              <a:rPr lang="et-EE" dirty="0" smtClean="0">
                <a:cs typeface="Lucida Sans Unicode"/>
              </a:rPr>
              <a:t>/bjʊə’rɒkrəsi/</a:t>
            </a:r>
          </a:p>
          <a:p>
            <a:r>
              <a:rPr lang="et-EE" dirty="0" smtClean="0">
                <a:cs typeface="Lucida Sans Unicode"/>
              </a:rPr>
              <a:t>swan</a:t>
            </a:r>
          </a:p>
          <a:p>
            <a:r>
              <a:rPr lang="et-EE" dirty="0" smtClean="0">
                <a:cs typeface="Lucida Sans Unicode"/>
              </a:rPr>
              <a:t>/swɒn/</a:t>
            </a:r>
          </a:p>
          <a:p>
            <a:r>
              <a:rPr lang="et-EE" dirty="0" smtClean="0">
                <a:cs typeface="Lucida Sans Unicode"/>
              </a:rPr>
              <a:t>Swan swam over the sea-</a:t>
            </a:r>
          </a:p>
          <a:p>
            <a:r>
              <a:rPr lang="et-EE" dirty="0" smtClean="0">
                <a:cs typeface="Lucida Sans Unicode"/>
              </a:rPr>
              <a:t>Swim swan, swim;</a:t>
            </a:r>
          </a:p>
          <a:p>
            <a:r>
              <a:rPr lang="et-EE" dirty="0" smtClean="0">
                <a:cs typeface="Lucida Sans Unicode"/>
              </a:rPr>
              <a:t>Swan swam back again-</a:t>
            </a:r>
          </a:p>
          <a:p>
            <a:r>
              <a:rPr lang="et-EE" dirty="0" smtClean="0">
                <a:cs typeface="Lucida Sans Unicode"/>
              </a:rPr>
              <a:t>Well swum swan.</a:t>
            </a:r>
          </a:p>
          <a:p>
            <a:r>
              <a:rPr lang="et-EE" dirty="0" smtClean="0">
                <a:cs typeface="Lucida Sans Unicode"/>
              </a:rPr>
              <a:t> yacht   /jɒt/ </a:t>
            </a:r>
            <a:endParaRPr lang="et-EE" dirty="0" smtClean="0"/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 smtClean="0"/>
              <a:t>/</a:t>
            </a:r>
            <a:r>
              <a:rPr lang="et-EE" dirty="0" smtClean="0">
                <a:latin typeface="Lucida Sans Unicode"/>
                <a:cs typeface="Lucida Sans Unicode"/>
              </a:rPr>
              <a:t>ɔ:/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poor, sure,tour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/pɔ:/ /ʃɔ:/ /tɔ:/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Baltic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/bɔ:ltɪk/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chalk, talk, walk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/ʧɔ:k/ /tɔ:k/ /wɔ:k/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autumn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/ɔ:təm/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sward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/sɔ:d/</a:t>
            </a:r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/u:/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tomb, womb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/tu:m/ /wu:m/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blue, glue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/blu:/ /glu:/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suit, juice, cruise, bruise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/su:t/ /ʤu:s/ /kru:z/ /bru:z/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/</a:t>
            </a:r>
            <a:r>
              <a:rPr lang="et-EE" dirty="0" smtClean="0">
                <a:latin typeface="Lucida Sans Unicode"/>
                <a:cs typeface="Lucida Sans Unicode"/>
              </a:rPr>
              <a:t>ɜ:/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journey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/ʤɜ:ni/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colonel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/kɜ:nəl/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/e</a:t>
            </a:r>
            <a:r>
              <a:rPr lang="et-EE" dirty="0" smtClean="0">
                <a:latin typeface="Lucida Sans Unicode"/>
                <a:cs typeface="Lucida Sans Unicode"/>
              </a:rPr>
              <a:t>ə/ and  /ɪə/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hair	- here, hear	dare	- dear,deer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bear	- beer		chair	- cheer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air		- ear			Clare	- clear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fair	- fear		stare	- steer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rare	- rear		spare	 - spear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pear	- pier		rarely - really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Diphthongs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 smtClean="0"/>
              <a:t>Silent letters</a:t>
            </a:r>
          </a:p>
          <a:p>
            <a:r>
              <a:rPr lang="et-EE" dirty="0" smtClean="0"/>
              <a:t>/p/ and /b/</a:t>
            </a:r>
          </a:p>
          <a:p>
            <a:r>
              <a:rPr lang="et-EE" dirty="0" smtClean="0"/>
              <a:t>cupboard, comb, bomb, climb, doubt, debt</a:t>
            </a:r>
          </a:p>
          <a:p>
            <a:r>
              <a:rPr lang="et-EE" dirty="0" smtClean="0"/>
              <a:t>/k</a:t>
            </a:r>
            <a:r>
              <a:rPr lang="et-EE" dirty="0" smtClean="0">
                <a:latin typeface="Lucida Sans Unicode"/>
                <a:cs typeface="Lucida Sans Unicode"/>
              </a:rPr>
              <a:t>ʌbəd//kəʊm//kəʊm//kl</a:t>
            </a:r>
            <a:r>
              <a:rPr lang="az-Cyrl-AZ" dirty="0" smtClean="0">
                <a:latin typeface="Lucida Sans Unicode"/>
                <a:cs typeface="Lucida Sans Unicode"/>
              </a:rPr>
              <a:t>а</a:t>
            </a:r>
            <a:r>
              <a:rPr lang="et-EE" dirty="0" smtClean="0">
                <a:latin typeface="Lucida Sans Unicode"/>
                <a:cs typeface="Lucida Sans Unicode"/>
              </a:rPr>
              <a:t>ɪm//d</a:t>
            </a:r>
            <a:r>
              <a:rPr lang="az-Cyrl-AZ" dirty="0" smtClean="0">
                <a:latin typeface="Lucida Sans Unicode"/>
                <a:cs typeface="Lucida Sans Unicode"/>
              </a:rPr>
              <a:t>а</a:t>
            </a:r>
            <a:r>
              <a:rPr lang="et-EE" dirty="0" smtClean="0">
                <a:latin typeface="Lucida Sans Unicode"/>
                <a:cs typeface="Lucida Sans Unicode"/>
              </a:rPr>
              <a:t>ʊt//det/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psychology, psalm, pseudo, psychi/psycho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</a:t>
            </a:r>
            <a:r>
              <a:rPr lang="az-Cyrl-AZ" dirty="0" smtClean="0">
                <a:latin typeface="Lucida Sans Unicode"/>
                <a:cs typeface="Lucida Sans Unicode"/>
              </a:rPr>
              <a:t>а</a:t>
            </a:r>
            <a:r>
              <a:rPr lang="et-EE" dirty="0" smtClean="0">
                <a:latin typeface="Lucida Sans Unicode"/>
                <a:cs typeface="Lucida Sans Unicode"/>
              </a:rPr>
              <a:t>ɪ’kɒləʤi/ /sɑ:m/ /sju:dəʊ/ /saɪki/saɪkəʊ/ 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/t/  and  /d/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castle, hasten, Christmas, mustn’t, handsome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/kɑ:sl/ /heɪsn/ /krɪsməs/ /mʌsnt//hænsəm/</a:t>
            </a:r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Consonants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/h/</a:t>
            </a:r>
          </a:p>
          <a:p>
            <a:r>
              <a:rPr lang="et-EE" dirty="0" smtClean="0"/>
              <a:t>honour, heir, exhaust, exhibit, vehicle</a:t>
            </a:r>
          </a:p>
          <a:p>
            <a:r>
              <a:rPr lang="et-EE" dirty="0" smtClean="0"/>
              <a:t>/ɒn</a:t>
            </a:r>
            <a:r>
              <a:rPr lang="et-EE" dirty="0" smtClean="0">
                <a:latin typeface="Lucida Sans Unicode"/>
                <a:cs typeface="Lucida Sans Unicode"/>
              </a:rPr>
              <a:t>ɪst//eə//ɪg’zɔ:st//ɪg’zɪbɪt//vi:əkl//vɪəkl/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r>
              <a:rPr lang="et-EE" dirty="0" smtClean="0">
                <a:latin typeface="Lucida Sans Unicode"/>
                <a:cs typeface="Lucida Sans Unicode"/>
              </a:rPr>
              <a:t>/l/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salmon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/sæmən/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t-EE" sz="2400" dirty="0" smtClean="0"/>
              <a:t>	</a:t>
            </a:r>
          </a:p>
          <a:p>
            <a:pPr>
              <a:buNone/>
            </a:pPr>
            <a:r>
              <a:rPr lang="et-EE" sz="2400" dirty="0" smtClean="0"/>
              <a:t>   CHIN	GIN			RICH		RIDGE</a:t>
            </a:r>
          </a:p>
          <a:p>
            <a:pPr>
              <a:buNone/>
            </a:pPr>
            <a:r>
              <a:rPr lang="et-EE" sz="2400" dirty="0" smtClean="0"/>
              <a:t>	CHEER	JEER			SEARCH	SURGE</a:t>
            </a:r>
          </a:p>
          <a:p>
            <a:pPr>
              <a:buNone/>
            </a:pPr>
            <a:r>
              <a:rPr lang="et-EE" sz="2400" dirty="0" smtClean="0"/>
              <a:t>	CHOKE	JOKE			H		AGE</a:t>
            </a:r>
          </a:p>
          <a:p>
            <a:pPr>
              <a:buNone/>
            </a:pPr>
            <a:r>
              <a:rPr lang="et-EE" sz="2400" dirty="0" smtClean="0"/>
              <a:t>	CHAIN	JANE			LARCH	LARGE	</a:t>
            </a:r>
          </a:p>
          <a:p>
            <a:pPr>
              <a:buNone/>
            </a:pPr>
            <a:endParaRPr lang="et-EE" sz="2400" dirty="0" smtClean="0"/>
          </a:p>
          <a:p>
            <a:pPr>
              <a:buNone/>
            </a:pPr>
            <a:r>
              <a:rPr lang="et-EE" sz="2800" dirty="0" smtClean="0"/>
              <a:t>	Look out! He’s choking/joking.</a:t>
            </a:r>
          </a:p>
          <a:p>
            <a:pPr>
              <a:buNone/>
            </a:pPr>
            <a:r>
              <a:rPr lang="et-EE" sz="2800" dirty="0" smtClean="0"/>
              <a:t>	The audience cheered/jeered at her speech.</a:t>
            </a:r>
          </a:p>
          <a:p>
            <a:pPr>
              <a:buNone/>
            </a:pPr>
            <a:r>
              <a:rPr lang="et-EE" sz="2800" dirty="0" smtClean="0"/>
              <a:t>	It’s not a little fir tree, It’s a larch/large tree.</a:t>
            </a:r>
          </a:p>
          <a:p>
            <a:pPr>
              <a:buNone/>
            </a:pPr>
            <a:r>
              <a:rPr lang="et-EE" sz="2800" dirty="0" smtClean="0"/>
              <a:t>	What happened to your chin/gi</a:t>
            </a:r>
            <a:r>
              <a:rPr lang="et-EE" sz="2800" dirty="0" smtClean="0">
                <a:latin typeface="Arial" charset="0"/>
              </a:rPr>
              <a:t>n</a:t>
            </a:r>
          </a:p>
          <a:p>
            <a:endParaRPr lang="et-EE" sz="2000" dirty="0" smtClean="0"/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>
                <a:cs typeface="Lucida Sans Unicode"/>
              </a:rPr>
              <a:t>/ʧ/  or  /ʤ/</a:t>
            </a:r>
            <a:br>
              <a:rPr lang="et-EE" dirty="0" smtClean="0">
                <a:cs typeface="Lucida Sans Unicode"/>
              </a:rPr>
            </a:br>
            <a:endParaRPr lang="et-EE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Ian</a:t>
            </a:r>
          </a:p>
          <a:p>
            <a:r>
              <a:rPr lang="et-EE" dirty="0" smtClean="0"/>
              <a:t>/i:</a:t>
            </a:r>
            <a:r>
              <a:rPr lang="et-EE" dirty="0" smtClean="0">
                <a:latin typeface="Lucida Sans Unicode"/>
                <a:cs typeface="Lucida Sans Unicode"/>
              </a:rPr>
              <a:t>ən/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Sean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/ʃɔ:n/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Seamus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/ʃeməs/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Sinead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/ʃɪ’neɪd/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Scylla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/sɪlə/</a:t>
            </a:r>
          </a:p>
          <a:p>
            <a:endParaRPr lang="et-EE" dirty="0" smtClean="0">
              <a:latin typeface="Lucida Sans Unicode"/>
              <a:cs typeface="Lucida Sans Unicode"/>
            </a:endParaRPr>
          </a:p>
          <a:p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First names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Scythia</a:t>
            </a:r>
          </a:p>
          <a:p>
            <a:r>
              <a:rPr lang="et-EE" dirty="0" smtClean="0"/>
              <a:t>/s</a:t>
            </a:r>
            <a:r>
              <a:rPr lang="et-EE" dirty="0" smtClean="0">
                <a:latin typeface="Lucida Sans Unicode"/>
                <a:cs typeface="Lucida Sans Unicode"/>
              </a:rPr>
              <a:t>ɪðiə/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Deirdre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/dɪədri/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Isla 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</a:t>
            </a:r>
            <a:r>
              <a:rPr lang="az-Cyrl-AZ" dirty="0" smtClean="0">
                <a:latin typeface="Lucida Sans Unicode"/>
                <a:cs typeface="Lucida Sans Unicode"/>
              </a:rPr>
              <a:t>а</a:t>
            </a:r>
            <a:r>
              <a:rPr lang="et-EE" dirty="0" smtClean="0">
                <a:latin typeface="Lucida Sans Unicode"/>
                <a:cs typeface="Lucida Sans Unicode"/>
              </a:rPr>
              <a:t>ɪlə/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Cholomondeley</a:t>
            </a:r>
          </a:p>
          <a:p>
            <a:r>
              <a:rPr lang="et-EE" dirty="0" smtClean="0"/>
              <a:t>/</a:t>
            </a:r>
            <a:r>
              <a:rPr lang="et-EE" dirty="0" smtClean="0">
                <a:latin typeface="Lucida Sans Unicode"/>
                <a:cs typeface="Lucida Sans Unicode"/>
              </a:rPr>
              <a:t>ʧʌmli/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Colquhoun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/kə’hu:n/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Dalziel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/di:’el/ or /dælzi:l/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Featherstonehawe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/fænʃɔ:/ or /feðəst(ə)nhɔ:/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Quesnel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/keɪn(ə)l/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Family names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Marylabone</a:t>
            </a:r>
          </a:p>
          <a:p>
            <a:r>
              <a:rPr lang="et-EE" dirty="0" smtClean="0"/>
              <a:t>/mɑ:l</a:t>
            </a:r>
            <a:r>
              <a:rPr lang="et-EE" dirty="0" smtClean="0">
                <a:latin typeface="Lucida Sans Unicode"/>
                <a:cs typeface="Lucida Sans Unicode"/>
              </a:rPr>
              <a:t>ɪbə(ʊ)n/ or /mær(ə)ləbən/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Grosvenor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/grəʊvnə/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Alnwick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/ænɪk/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Leicester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/lestə/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Gloucester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/glɒstə/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Placenames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Worcester</a:t>
            </a:r>
          </a:p>
          <a:p>
            <a:r>
              <a:rPr lang="et-EE" dirty="0" smtClean="0"/>
              <a:t>/w</a:t>
            </a:r>
            <a:r>
              <a:rPr lang="et-EE" dirty="0" smtClean="0">
                <a:latin typeface="Lucida Sans Unicode"/>
                <a:cs typeface="Lucida Sans Unicode"/>
              </a:rPr>
              <a:t>ʊstə/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Cirencester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/sɪsɪtə/  or  /saɪər(ə)nsestə/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Woolfardisworthy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/wʊlz(ə)ri/  or  /fʊlfɑ:dɪswɜ:ði/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Tucson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/tu:sɒn/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Arkansas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/ɑ:kənsɔ:/ BUT: river /ɑ:’kænzəs/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Vowel diagraphs</a:t>
            </a:r>
          </a:p>
          <a:p>
            <a:r>
              <a:rPr lang="et-EE" dirty="0" smtClean="0"/>
              <a:t>In strong syllables</a:t>
            </a:r>
          </a:p>
          <a:p>
            <a:r>
              <a:rPr lang="et-EE" dirty="0" smtClean="0"/>
              <a:t>AE (BrE)		E (in US)</a:t>
            </a:r>
          </a:p>
          <a:p>
            <a:r>
              <a:rPr lang="et-EE" u="sng" dirty="0" smtClean="0"/>
              <a:t>ae</a:t>
            </a:r>
            <a:r>
              <a:rPr lang="et-EE" dirty="0" smtClean="0"/>
              <a:t>sthetic	</a:t>
            </a:r>
            <a:r>
              <a:rPr lang="et-EE" u="sng" dirty="0" smtClean="0"/>
              <a:t>e</a:t>
            </a:r>
            <a:r>
              <a:rPr lang="et-EE" dirty="0" smtClean="0"/>
              <a:t>sthetic</a:t>
            </a:r>
          </a:p>
          <a:p>
            <a:r>
              <a:rPr lang="et-EE" dirty="0" smtClean="0"/>
              <a:t>i:s’</a:t>
            </a:r>
            <a:r>
              <a:rPr lang="el-GR" dirty="0" smtClean="0">
                <a:latin typeface="Lucida Sans Unicode"/>
                <a:cs typeface="Lucida Sans Unicode"/>
              </a:rPr>
              <a:t>θ</a:t>
            </a:r>
            <a:r>
              <a:rPr lang="et-EE" dirty="0" smtClean="0">
                <a:latin typeface="Lucida Sans Unicode"/>
                <a:cs typeface="Lucida Sans Unicode"/>
              </a:rPr>
              <a:t>etɪk		es’</a:t>
            </a:r>
            <a:r>
              <a:rPr lang="el-GR" dirty="0" smtClean="0">
                <a:latin typeface="Lucida Sans Unicode"/>
                <a:cs typeface="Lucida Sans Unicode"/>
              </a:rPr>
              <a:t>θ</a:t>
            </a:r>
            <a:r>
              <a:rPr lang="et-EE" dirty="0" smtClean="0">
                <a:latin typeface="Lucida Sans Unicode"/>
                <a:cs typeface="Lucida Sans Unicode"/>
              </a:rPr>
              <a:t>etɪk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C</a:t>
            </a:r>
            <a:r>
              <a:rPr lang="et-EE" u="sng" dirty="0" smtClean="0">
                <a:latin typeface="Lucida Sans Unicode"/>
                <a:cs typeface="Lucida Sans Unicode"/>
              </a:rPr>
              <a:t>ae</a:t>
            </a:r>
            <a:r>
              <a:rPr lang="et-EE" dirty="0" smtClean="0">
                <a:latin typeface="Lucida Sans Unicode"/>
                <a:cs typeface="Lucida Sans Unicode"/>
              </a:rPr>
              <a:t>sar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si:zə		</a:t>
            </a:r>
            <a:r>
              <a:rPr lang="et-EE" dirty="0" smtClean="0">
                <a:cs typeface="Lucida Sans Unicode"/>
              </a:rPr>
              <a:t>si:zə</a:t>
            </a:r>
            <a:endParaRPr lang="et-EE" dirty="0" smtClean="0">
              <a:latin typeface="Lucida Sans Unicode"/>
              <a:cs typeface="Lucida Sans Unicode"/>
            </a:endParaRPr>
          </a:p>
          <a:p>
            <a:r>
              <a:rPr lang="et-EE" dirty="0" smtClean="0">
                <a:latin typeface="Lucida Sans Unicode"/>
                <a:cs typeface="Lucida Sans Unicode"/>
              </a:rPr>
              <a:t>When followed by /r/</a:t>
            </a:r>
          </a:p>
          <a:p>
            <a:r>
              <a:rPr lang="et-EE" u="sng" dirty="0" smtClean="0">
                <a:latin typeface="Lucida Sans Unicode"/>
                <a:cs typeface="Lucida Sans Unicode"/>
              </a:rPr>
              <a:t>ae</a:t>
            </a:r>
            <a:r>
              <a:rPr lang="et-EE" dirty="0" smtClean="0">
                <a:latin typeface="Lucida Sans Unicode"/>
                <a:cs typeface="Lucida Sans Unicode"/>
              </a:rPr>
              <a:t>roplane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eərəpleɪn	erəpleɪn	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/>
              <a:t>How to pronounce certain letter combinations</a:t>
            </a:r>
            <a:endParaRPr lang="et-E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gyn</a:t>
            </a:r>
            <a:r>
              <a:rPr lang="et-EE" u="sng" dirty="0" smtClean="0"/>
              <a:t>ae</a:t>
            </a:r>
            <a:r>
              <a:rPr lang="et-EE" dirty="0" smtClean="0"/>
              <a:t>cology		gyn</a:t>
            </a:r>
            <a:r>
              <a:rPr lang="et-EE" u="sng" dirty="0" smtClean="0"/>
              <a:t>e</a:t>
            </a:r>
            <a:r>
              <a:rPr lang="et-EE" dirty="0" smtClean="0"/>
              <a:t>cology</a:t>
            </a:r>
          </a:p>
          <a:p>
            <a:r>
              <a:rPr lang="et-EE" dirty="0" smtClean="0"/>
              <a:t>ga</a:t>
            </a:r>
            <a:r>
              <a:rPr lang="et-EE" dirty="0" smtClean="0">
                <a:latin typeface="Lucida Sans Unicode"/>
                <a:cs typeface="Lucida Sans Unicode"/>
              </a:rPr>
              <a:t>ɪnə’kɒləʤi		</a:t>
            </a:r>
            <a:r>
              <a:rPr lang="et-EE" dirty="0" smtClean="0"/>
              <a:t>ga</a:t>
            </a:r>
            <a:r>
              <a:rPr lang="et-EE" dirty="0" smtClean="0">
                <a:cs typeface="Lucida Sans Unicode"/>
              </a:rPr>
              <a:t>ɪnə’kɑ:ləʤi	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Transcribe the following words: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aether/(US)ether, aery, aestival/(US)estival</a:t>
            </a:r>
          </a:p>
          <a:p>
            <a:r>
              <a:rPr lang="et-EE" dirty="0" smtClean="0">
                <a:latin typeface="Lucida Sans Unicode"/>
                <a:cs typeface="Lucida Sans Unicode"/>
              </a:rPr>
              <a:t>i:</a:t>
            </a:r>
            <a:r>
              <a:rPr lang="el-GR" dirty="0" smtClean="0">
                <a:latin typeface="Lucida Sans Unicode"/>
                <a:cs typeface="Lucida Sans Unicode"/>
              </a:rPr>
              <a:t>θ</a:t>
            </a:r>
            <a:r>
              <a:rPr lang="et-EE" dirty="0" smtClean="0">
                <a:latin typeface="Lucida Sans Unicode"/>
                <a:cs typeface="Lucida Sans Unicode"/>
              </a:rPr>
              <a:t>ə	eəri/eri/eɪəri	i:s’t</a:t>
            </a:r>
            <a:r>
              <a:rPr lang="az-Cyrl-AZ" dirty="0" smtClean="0">
                <a:latin typeface="Lucida Sans Unicode"/>
                <a:cs typeface="Lucida Sans Unicode"/>
              </a:rPr>
              <a:t>а</a:t>
            </a:r>
            <a:r>
              <a:rPr lang="et-EE" dirty="0" smtClean="0">
                <a:latin typeface="Lucida Sans Unicode"/>
                <a:cs typeface="Lucida Sans Unicode"/>
              </a:rPr>
              <a:t>ɪvəl/ ‘estəvəl			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In weak syllables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Oedipus, oesophagus, oecumenic</a:t>
            </a:r>
          </a:p>
          <a:p>
            <a:r>
              <a:rPr lang="et-EE" dirty="0" smtClean="0"/>
              <a:t>i:d</a:t>
            </a:r>
            <a:r>
              <a:rPr lang="et-EE" dirty="0" smtClean="0">
                <a:latin typeface="Lucida Sans Unicode"/>
                <a:cs typeface="Lucida Sans Unicode"/>
              </a:rPr>
              <a:t>ɪpəs/edɪpəs,  i:’sɒfəgəs/ɪ’sɑ:fəgəs, i:kjʊ’menɪk/</a:t>
            </a:r>
            <a:r>
              <a:rPr lang="et-EE" dirty="0" smtClean="0">
                <a:cs typeface="Lucida Sans Unicode"/>
              </a:rPr>
              <a:t> ekj</a:t>
            </a:r>
            <a:r>
              <a:rPr lang="et-EE" dirty="0" smtClean="0">
                <a:latin typeface="Lucida Sans Unicode"/>
                <a:cs typeface="Lucida Sans Unicode"/>
              </a:rPr>
              <a:t>ə</a:t>
            </a:r>
            <a:r>
              <a:rPr lang="et-EE" dirty="0" smtClean="0">
                <a:cs typeface="Lucida Sans Unicode"/>
              </a:rPr>
              <a:t>’menɪk</a:t>
            </a:r>
            <a:endParaRPr lang="et-E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OE  in US also E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 smtClean="0"/>
          </a:p>
          <a:p>
            <a:endParaRPr lang="et-EE" dirty="0" smtClean="0"/>
          </a:p>
          <a:p>
            <a:endParaRPr lang="et-EE" dirty="0" smtClean="0"/>
          </a:p>
          <a:p>
            <a:r>
              <a:rPr lang="et-EE" sz="8000" b="1" dirty="0" smtClean="0"/>
              <a:t>Ɵæŋk  ju:  !</a:t>
            </a:r>
            <a:endParaRPr lang="et-EE" sz="8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400</TotalTime>
  <Words>713</Words>
  <Application>Microsoft Office PowerPoint</Application>
  <PresentationFormat>On-screen Show (4:3)</PresentationFormat>
  <Paragraphs>219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COULD YOU TRANSCRIBE THE WORD, PLEASE.</vt:lpstr>
      <vt:lpstr>Transcription signs </vt:lpstr>
      <vt:lpstr>Three NOs</vt:lpstr>
      <vt:lpstr>Slide 4</vt:lpstr>
      <vt:lpstr>Often occurring mistakes</vt:lpstr>
      <vt:lpstr>Slide 6</vt:lpstr>
      <vt:lpstr>Slide 7</vt:lpstr>
      <vt:lpstr>Slide 8</vt:lpstr>
      <vt:lpstr>Slide 9</vt:lpstr>
      <vt:lpstr>Slide 10</vt:lpstr>
      <vt:lpstr>Slide 11</vt:lpstr>
      <vt:lpstr>Slide 12</vt:lpstr>
      <vt:lpstr>Diphthongs</vt:lpstr>
      <vt:lpstr>Consonants</vt:lpstr>
      <vt:lpstr>Slide 15</vt:lpstr>
      <vt:lpstr>/ʧ/  or  /ʤ/ </vt:lpstr>
      <vt:lpstr>First names</vt:lpstr>
      <vt:lpstr>Slide 18</vt:lpstr>
      <vt:lpstr>Family names</vt:lpstr>
      <vt:lpstr>Placenames</vt:lpstr>
      <vt:lpstr>Slide 21</vt:lpstr>
      <vt:lpstr>How to pronounce certain letter combinations</vt:lpstr>
      <vt:lpstr>In weak syllables</vt:lpstr>
      <vt:lpstr>OE  in US also E</vt:lpstr>
      <vt:lpstr>Slide 25</vt:lpstr>
    </vt:vector>
  </TitlesOfParts>
  <Company>Tallinna Ülikool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COULD YOU TRANSCRIBE THE WORD,PLEASE.</dc:title>
  <dc:creator>Kasutaja</dc:creator>
  <cp:lastModifiedBy>Your User Name</cp:lastModifiedBy>
  <cp:revision>63</cp:revision>
  <dcterms:created xsi:type="dcterms:W3CDTF">2012-11-05T11:26:12Z</dcterms:created>
  <dcterms:modified xsi:type="dcterms:W3CDTF">2012-11-17T10:56:18Z</dcterms:modified>
</cp:coreProperties>
</file>